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0" r:id="rId1"/>
  </p:sldMasterIdLst>
  <p:notesMasterIdLst>
    <p:notesMasterId r:id="rId7"/>
  </p:notesMasterIdLst>
  <p:sldIdLst>
    <p:sldId id="257" r:id="rId2"/>
    <p:sldId id="258" r:id="rId3"/>
    <p:sldId id="259" r:id="rId4"/>
    <p:sldId id="260" r:id="rId5"/>
    <p:sldId id="261" r:id="rId6"/>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18303E-1607-4E31-BFC5-DF2488D0CA72}">
  <a:tblStyle styleId="{C918303E-1607-4E31-BFC5-DF2488D0CA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1374" y="126"/>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E5195-9EAF-42AE-BA57-5803AFEE9980}" type="doc">
      <dgm:prSet loTypeId="urn:microsoft.com/office/officeart/2005/8/layout/hProcess9" loCatId="process" qsTypeId="urn:microsoft.com/office/officeart/2005/8/quickstyle/simple1" qsCatId="simple" csTypeId="urn:microsoft.com/office/officeart/2005/8/colors/accent1_2" csCatId="accent1" phldr="1"/>
      <dgm:spPr/>
    </dgm:pt>
    <dgm:pt modelId="{150C4BA0-C9AA-4D66-AEB8-3E59CB77145D}">
      <dgm:prSet phldrT="[Text]" custT="1"/>
      <dgm:spPr/>
      <dgm:t>
        <a:bodyPr/>
        <a:lstStyle/>
        <a:p>
          <a:r>
            <a:rPr lang="en-US" sz="800" dirty="0"/>
            <a:t>Satisfied work from home?</a:t>
          </a:r>
        </a:p>
      </dgm:t>
    </dgm:pt>
    <dgm:pt modelId="{9A9CEE52-9FAC-4A2C-AF66-D07B66F0EE14}" type="parTrans" cxnId="{C2A23E2E-CBCD-4CF5-A73D-7CF1B44E1007}">
      <dgm:prSet/>
      <dgm:spPr/>
      <dgm:t>
        <a:bodyPr/>
        <a:lstStyle/>
        <a:p>
          <a:endParaRPr lang="en-US"/>
        </a:p>
      </dgm:t>
    </dgm:pt>
    <dgm:pt modelId="{5FDDAF76-B71C-4E6B-B025-4AEE83D357A7}" type="sibTrans" cxnId="{C2A23E2E-CBCD-4CF5-A73D-7CF1B44E1007}">
      <dgm:prSet/>
      <dgm:spPr/>
      <dgm:t>
        <a:bodyPr/>
        <a:lstStyle/>
        <a:p>
          <a:endParaRPr lang="en-US"/>
        </a:p>
      </dgm:t>
    </dgm:pt>
    <dgm:pt modelId="{02E03C0F-1BAF-4E26-9887-557DE8173CD3}">
      <dgm:prSet phldrT="[Text]" custT="1"/>
      <dgm:spPr/>
      <dgm:t>
        <a:bodyPr/>
        <a:lstStyle/>
        <a:p>
          <a:r>
            <a:rPr lang="en-US" sz="800" dirty="0"/>
            <a:t>Satisfied with the job?</a:t>
          </a:r>
        </a:p>
      </dgm:t>
    </dgm:pt>
    <dgm:pt modelId="{98307A9F-386E-41A4-ABE9-CACA87E7DACB}" type="parTrans" cxnId="{33E14134-35C0-4A18-9A52-63F8B35D355A}">
      <dgm:prSet/>
      <dgm:spPr/>
      <dgm:t>
        <a:bodyPr/>
        <a:lstStyle/>
        <a:p>
          <a:endParaRPr lang="en-US"/>
        </a:p>
      </dgm:t>
    </dgm:pt>
    <dgm:pt modelId="{FA3B277A-6DF3-4FC0-89AC-62BEFC514202}" type="sibTrans" cxnId="{33E14134-35C0-4A18-9A52-63F8B35D355A}">
      <dgm:prSet/>
      <dgm:spPr/>
      <dgm:t>
        <a:bodyPr/>
        <a:lstStyle/>
        <a:p>
          <a:endParaRPr lang="en-US"/>
        </a:p>
      </dgm:t>
    </dgm:pt>
    <dgm:pt modelId="{E0F97130-FD9C-4B67-B02E-DD4B660116B8}">
      <dgm:prSet phldrT="[Text]" custT="1"/>
      <dgm:spPr/>
      <dgm:t>
        <a:bodyPr/>
        <a:lstStyle/>
        <a:p>
          <a:r>
            <a:rPr lang="en-US" sz="800" dirty="0"/>
            <a:t>Engaged in company activity?</a:t>
          </a:r>
        </a:p>
      </dgm:t>
    </dgm:pt>
    <dgm:pt modelId="{C0B10049-779B-418E-BEDA-4DB91CE7C564}" type="sibTrans" cxnId="{A4DA1497-7859-4230-B02F-27FE48B51B3D}">
      <dgm:prSet/>
      <dgm:spPr/>
      <dgm:t>
        <a:bodyPr/>
        <a:lstStyle/>
        <a:p>
          <a:endParaRPr lang="en-US"/>
        </a:p>
      </dgm:t>
    </dgm:pt>
    <dgm:pt modelId="{0C6EA1A8-A871-41C2-8FDD-2FEDBD94A5F0}" type="parTrans" cxnId="{A4DA1497-7859-4230-B02F-27FE48B51B3D}">
      <dgm:prSet/>
      <dgm:spPr/>
      <dgm:t>
        <a:bodyPr/>
        <a:lstStyle/>
        <a:p>
          <a:endParaRPr lang="en-US"/>
        </a:p>
      </dgm:t>
    </dgm:pt>
    <dgm:pt modelId="{19CB0A2F-8421-43A5-AD16-5CE00AF296CF}" type="pres">
      <dgm:prSet presAssocID="{D5CE5195-9EAF-42AE-BA57-5803AFEE9980}" presName="CompostProcess" presStyleCnt="0">
        <dgm:presLayoutVars>
          <dgm:dir/>
          <dgm:resizeHandles val="exact"/>
        </dgm:presLayoutVars>
      </dgm:prSet>
      <dgm:spPr/>
    </dgm:pt>
    <dgm:pt modelId="{48168448-07C7-4033-84CC-42FE99A4C788}" type="pres">
      <dgm:prSet presAssocID="{D5CE5195-9EAF-42AE-BA57-5803AFEE9980}" presName="arrow" presStyleLbl="bgShp" presStyleIdx="0" presStyleCnt="1"/>
      <dgm:spPr/>
    </dgm:pt>
    <dgm:pt modelId="{A2035C99-26EA-4817-99CC-FD3AFFACEA9B}" type="pres">
      <dgm:prSet presAssocID="{D5CE5195-9EAF-42AE-BA57-5803AFEE9980}" presName="linearProcess" presStyleCnt="0"/>
      <dgm:spPr/>
    </dgm:pt>
    <dgm:pt modelId="{EBAFA94B-2BFE-4003-811D-77E8F1F9FD21}" type="pres">
      <dgm:prSet presAssocID="{150C4BA0-C9AA-4D66-AEB8-3E59CB77145D}" presName="textNode" presStyleLbl="node1" presStyleIdx="0" presStyleCnt="3">
        <dgm:presLayoutVars>
          <dgm:bulletEnabled val="1"/>
        </dgm:presLayoutVars>
      </dgm:prSet>
      <dgm:spPr/>
    </dgm:pt>
    <dgm:pt modelId="{11BCC34E-CE09-4D52-8A94-3171575B38F5}" type="pres">
      <dgm:prSet presAssocID="{5FDDAF76-B71C-4E6B-B025-4AEE83D357A7}" presName="sibTrans" presStyleCnt="0"/>
      <dgm:spPr/>
    </dgm:pt>
    <dgm:pt modelId="{A40E0EF8-772D-4C84-8C8D-E36DFF29B6A5}" type="pres">
      <dgm:prSet presAssocID="{E0F97130-FD9C-4B67-B02E-DD4B660116B8}" presName="textNode" presStyleLbl="node1" presStyleIdx="1" presStyleCnt="3" custScaleX="132389">
        <dgm:presLayoutVars>
          <dgm:bulletEnabled val="1"/>
        </dgm:presLayoutVars>
      </dgm:prSet>
      <dgm:spPr/>
    </dgm:pt>
    <dgm:pt modelId="{86CB3A01-0061-4B92-85B7-9D181EDEF786}" type="pres">
      <dgm:prSet presAssocID="{C0B10049-779B-418E-BEDA-4DB91CE7C564}" presName="sibTrans" presStyleCnt="0"/>
      <dgm:spPr/>
    </dgm:pt>
    <dgm:pt modelId="{DAFC23B0-18AE-4733-A885-25D8213C212E}" type="pres">
      <dgm:prSet presAssocID="{02E03C0F-1BAF-4E26-9887-557DE8173CD3}" presName="textNode" presStyleLbl="node1" presStyleIdx="2" presStyleCnt="3">
        <dgm:presLayoutVars>
          <dgm:bulletEnabled val="1"/>
        </dgm:presLayoutVars>
      </dgm:prSet>
      <dgm:spPr/>
    </dgm:pt>
  </dgm:ptLst>
  <dgm:cxnLst>
    <dgm:cxn modelId="{610F7E1A-3621-42DF-BA60-677B7DAE502F}" type="presOf" srcId="{E0F97130-FD9C-4B67-B02E-DD4B660116B8}" destId="{A40E0EF8-772D-4C84-8C8D-E36DFF29B6A5}" srcOrd="0" destOrd="0" presId="urn:microsoft.com/office/officeart/2005/8/layout/hProcess9"/>
    <dgm:cxn modelId="{C2A23E2E-CBCD-4CF5-A73D-7CF1B44E1007}" srcId="{D5CE5195-9EAF-42AE-BA57-5803AFEE9980}" destId="{150C4BA0-C9AA-4D66-AEB8-3E59CB77145D}" srcOrd="0" destOrd="0" parTransId="{9A9CEE52-9FAC-4A2C-AF66-D07B66F0EE14}" sibTransId="{5FDDAF76-B71C-4E6B-B025-4AEE83D357A7}"/>
    <dgm:cxn modelId="{33E14134-35C0-4A18-9A52-63F8B35D355A}" srcId="{D5CE5195-9EAF-42AE-BA57-5803AFEE9980}" destId="{02E03C0F-1BAF-4E26-9887-557DE8173CD3}" srcOrd="2" destOrd="0" parTransId="{98307A9F-386E-41A4-ABE9-CACA87E7DACB}" sibTransId="{FA3B277A-6DF3-4FC0-89AC-62BEFC514202}"/>
    <dgm:cxn modelId="{A4DA1497-7859-4230-B02F-27FE48B51B3D}" srcId="{D5CE5195-9EAF-42AE-BA57-5803AFEE9980}" destId="{E0F97130-FD9C-4B67-B02E-DD4B660116B8}" srcOrd="1" destOrd="0" parTransId="{0C6EA1A8-A871-41C2-8FDD-2FEDBD94A5F0}" sibTransId="{C0B10049-779B-418E-BEDA-4DB91CE7C564}"/>
    <dgm:cxn modelId="{D8B74A97-6F57-4713-989A-821FBC4C928E}" type="presOf" srcId="{D5CE5195-9EAF-42AE-BA57-5803AFEE9980}" destId="{19CB0A2F-8421-43A5-AD16-5CE00AF296CF}" srcOrd="0" destOrd="0" presId="urn:microsoft.com/office/officeart/2005/8/layout/hProcess9"/>
    <dgm:cxn modelId="{381BE6CE-2455-4C88-8697-9A3538828F57}" type="presOf" srcId="{150C4BA0-C9AA-4D66-AEB8-3E59CB77145D}" destId="{EBAFA94B-2BFE-4003-811D-77E8F1F9FD21}" srcOrd="0" destOrd="0" presId="urn:microsoft.com/office/officeart/2005/8/layout/hProcess9"/>
    <dgm:cxn modelId="{55EFC1DE-6164-4E6E-A792-3FAAA79C7D9A}" type="presOf" srcId="{02E03C0F-1BAF-4E26-9887-557DE8173CD3}" destId="{DAFC23B0-18AE-4733-A885-25D8213C212E}" srcOrd="0" destOrd="0" presId="urn:microsoft.com/office/officeart/2005/8/layout/hProcess9"/>
    <dgm:cxn modelId="{A0BE26E8-D5F4-42DF-A4D0-62DFD10568D0}" type="presParOf" srcId="{19CB0A2F-8421-43A5-AD16-5CE00AF296CF}" destId="{48168448-07C7-4033-84CC-42FE99A4C788}" srcOrd="0" destOrd="0" presId="urn:microsoft.com/office/officeart/2005/8/layout/hProcess9"/>
    <dgm:cxn modelId="{0D5683DC-54DE-4A1A-AA44-60B938FF2ECB}" type="presParOf" srcId="{19CB0A2F-8421-43A5-AD16-5CE00AF296CF}" destId="{A2035C99-26EA-4817-99CC-FD3AFFACEA9B}" srcOrd="1" destOrd="0" presId="urn:microsoft.com/office/officeart/2005/8/layout/hProcess9"/>
    <dgm:cxn modelId="{526F39BF-266C-4D3E-BB01-5FD61F3E8A07}" type="presParOf" srcId="{A2035C99-26EA-4817-99CC-FD3AFFACEA9B}" destId="{EBAFA94B-2BFE-4003-811D-77E8F1F9FD21}" srcOrd="0" destOrd="0" presId="urn:microsoft.com/office/officeart/2005/8/layout/hProcess9"/>
    <dgm:cxn modelId="{52D9B7EA-4EA8-4071-85E5-B251370576C1}" type="presParOf" srcId="{A2035C99-26EA-4817-99CC-FD3AFFACEA9B}" destId="{11BCC34E-CE09-4D52-8A94-3171575B38F5}" srcOrd="1" destOrd="0" presId="urn:microsoft.com/office/officeart/2005/8/layout/hProcess9"/>
    <dgm:cxn modelId="{21D9A7C7-2E91-4683-B283-E9EFDEB2B85A}" type="presParOf" srcId="{A2035C99-26EA-4817-99CC-FD3AFFACEA9B}" destId="{A40E0EF8-772D-4C84-8C8D-E36DFF29B6A5}" srcOrd="2" destOrd="0" presId="urn:microsoft.com/office/officeart/2005/8/layout/hProcess9"/>
    <dgm:cxn modelId="{876A5ECE-C9C3-436B-972B-699B33B7D32A}" type="presParOf" srcId="{A2035C99-26EA-4817-99CC-FD3AFFACEA9B}" destId="{86CB3A01-0061-4B92-85B7-9D181EDEF786}" srcOrd="3" destOrd="0" presId="urn:microsoft.com/office/officeart/2005/8/layout/hProcess9"/>
    <dgm:cxn modelId="{4AE43C49-5642-45B7-A6B2-E876A1FC014B}" type="presParOf" srcId="{A2035C99-26EA-4817-99CC-FD3AFFACEA9B}" destId="{DAFC23B0-18AE-4733-A885-25D8213C212E}" srcOrd="4"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68448-07C7-4033-84CC-42FE99A4C788}">
      <dsp:nvSpPr>
        <dsp:cNvPr id="0" name=""/>
        <dsp:cNvSpPr/>
      </dsp:nvSpPr>
      <dsp:spPr>
        <a:xfrm>
          <a:off x="163224" y="0"/>
          <a:ext cx="1849876" cy="145664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FA94B-2BFE-4003-811D-77E8F1F9FD21}">
      <dsp:nvSpPr>
        <dsp:cNvPr id="0" name=""/>
        <dsp:cNvSpPr/>
      </dsp:nvSpPr>
      <dsp:spPr>
        <a:xfrm>
          <a:off x="364" y="436993"/>
          <a:ext cx="594876" cy="5826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Satisfied work from home?</a:t>
          </a:r>
        </a:p>
      </dsp:txBody>
      <dsp:txXfrm>
        <a:off x="28807" y="465436"/>
        <a:ext cx="537990" cy="525772"/>
      </dsp:txXfrm>
    </dsp:sp>
    <dsp:sp modelId="{A40E0EF8-772D-4C84-8C8D-E36DFF29B6A5}">
      <dsp:nvSpPr>
        <dsp:cNvPr id="0" name=""/>
        <dsp:cNvSpPr/>
      </dsp:nvSpPr>
      <dsp:spPr>
        <a:xfrm>
          <a:off x="694387" y="436993"/>
          <a:ext cx="787550" cy="5826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Engaged in company activity?</a:t>
          </a:r>
        </a:p>
      </dsp:txBody>
      <dsp:txXfrm>
        <a:off x="722830" y="465436"/>
        <a:ext cx="730664" cy="525772"/>
      </dsp:txXfrm>
    </dsp:sp>
    <dsp:sp modelId="{DAFC23B0-18AE-4733-A885-25D8213C212E}">
      <dsp:nvSpPr>
        <dsp:cNvPr id="0" name=""/>
        <dsp:cNvSpPr/>
      </dsp:nvSpPr>
      <dsp:spPr>
        <a:xfrm>
          <a:off x="1581083" y="436993"/>
          <a:ext cx="594876" cy="5826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Satisfied with the job?</a:t>
          </a:r>
        </a:p>
      </dsp:txBody>
      <dsp:txXfrm>
        <a:off x="1609526" y="465436"/>
        <a:ext cx="537990" cy="52577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9bf8cda169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9bf8cda16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total 685 employees out of which 343 are male and 342 are females. The total department in the organization is 6 and the number of job roles are 7.</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996fc50965_0_3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996fc509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visualization of the data which elaborates employees, roles, salary (gender wise) and the department they are working 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92024b80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92024b8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significant results which we have found from our analysis.  And we can see employees are tend to work remotely compared to on premise. The charts shows the result of the original and the predicted value of evaluation score by the supervisor which shows their performance level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bf8cda169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bf8cda16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performance of the employee is effected by the employee satisfaction on their jobs and their engagement with the company activities extensively. However, who are working from home seem to be more satisfied and happy with the company and also with their work.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af0c2f3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af0c2f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Higher is the engagement and the satisfaction level better will be the performance.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Google Shape;24;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Google Shape;31;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hyperlink" Target="http://www.pngall.com/goal-png"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hyperlink" Target="http://www.pngall.com/business-growth-chart-p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en.wikipedia.org/wiki/Accident_blackspot" TargetMode="Externa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hyperlink" Target="https://pixabay.com/en/time-time-of-clock-time-indicating-1606153/" TargetMode="External"/><Relationship Id="rId4" Type="http://schemas.openxmlformats.org/officeDocument/2006/relationships/hyperlink" Target="https://commons.wikimedia.org/wiki/File:Classic_smiley.svg" TargetMode="External"/><Relationship Id="rId9" Type="http://schemas.openxmlformats.org/officeDocument/2006/relationships/image" Target="../media/image12.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5.jp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17.png"/><Relationship Id="rId10" Type="http://schemas.microsoft.com/office/2007/relationships/diagramDrawing" Target="../diagrams/drawing1.xml"/><Relationship Id="rId4" Type="http://schemas.openxmlformats.org/officeDocument/2006/relationships/image" Target="../media/image16.jp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technofaq.org/posts/2018/01/top-spatial-industry-trends-to-watch-in-2018/" TargetMode="Externa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33775" y="976706"/>
            <a:ext cx="6390450" cy="429525"/>
          </a:xfrm>
          <a:prstGeom prst="rect">
            <a:avLst/>
          </a:prstGeom>
        </p:spPr>
        <p:txBody>
          <a:bodyPr spcFirstLastPara="1" wrap="square" lIns="68569" tIns="68569" rIns="68569" bIns="68569" anchor="t" anchorCtr="0">
            <a:noAutofit/>
          </a:bodyPr>
          <a:lstStyle/>
          <a:p>
            <a:r>
              <a:rPr lang="en" sz="1350"/>
              <a:t>Summary</a:t>
            </a:r>
            <a:endParaRPr sz="1350"/>
          </a:p>
        </p:txBody>
      </p:sp>
      <p:sp>
        <p:nvSpPr>
          <p:cNvPr id="68" name="Google Shape;68;p15"/>
          <p:cNvSpPr txBox="1"/>
          <p:nvPr/>
        </p:nvSpPr>
        <p:spPr>
          <a:xfrm>
            <a:off x="6319631" y="413288"/>
            <a:ext cx="1028700" cy="342900"/>
          </a:xfrm>
          <a:prstGeom prst="rect">
            <a:avLst/>
          </a:prstGeom>
          <a:noFill/>
          <a:ln>
            <a:noFill/>
          </a:ln>
        </p:spPr>
        <p:txBody>
          <a:bodyPr spcFirstLastPara="1" wrap="square" lIns="68569" tIns="68569" rIns="68569" bIns="68569" anchor="t" anchorCtr="0">
            <a:noAutofit/>
          </a:bodyPr>
          <a:lstStyle/>
          <a:p>
            <a:r>
              <a:rPr lang="en" sz="1050" dirty="0"/>
              <a:t> </a:t>
            </a:r>
            <a:endParaRPr sz="1050" dirty="0"/>
          </a:p>
        </p:txBody>
      </p:sp>
      <p:pic>
        <p:nvPicPr>
          <p:cNvPr id="69" name="Google Shape;69;p15"/>
          <p:cNvPicPr preferRelativeResize="0"/>
          <p:nvPr/>
        </p:nvPicPr>
        <p:blipFill>
          <a:blip r:embed="rId3">
            <a:alphaModFix/>
          </a:blip>
          <a:stretch>
            <a:fillRect/>
          </a:stretch>
        </p:blipFill>
        <p:spPr>
          <a:xfrm>
            <a:off x="466575" y="1461001"/>
            <a:ext cx="980045" cy="640181"/>
          </a:xfrm>
          <a:prstGeom prst="rect">
            <a:avLst/>
          </a:prstGeom>
          <a:noFill/>
          <a:ln>
            <a:noFill/>
          </a:ln>
        </p:spPr>
      </p:pic>
      <p:sp>
        <p:nvSpPr>
          <p:cNvPr id="70" name="Google Shape;70;p15"/>
          <p:cNvSpPr txBox="1"/>
          <p:nvPr/>
        </p:nvSpPr>
        <p:spPr>
          <a:xfrm>
            <a:off x="1545131" y="1615650"/>
            <a:ext cx="1572525" cy="382500"/>
          </a:xfrm>
          <a:prstGeom prst="rect">
            <a:avLst/>
          </a:prstGeom>
          <a:noFill/>
          <a:ln>
            <a:noFill/>
          </a:ln>
        </p:spPr>
        <p:txBody>
          <a:bodyPr spcFirstLastPara="1" wrap="square" lIns="68569" tIns="68569" rIns="68569" bIns="68569" anchor="t" anchorCtr="0">
            <a:noAutofit/>
          </a:bodyPr>
          <a:lstStyle/>
          <a:p>
            <a:r>
              <a:rPr lang="en" sz="825">
                <a:solidFill>
                  <a:schemeClr val="dk1"/>
                </a:solidFill>
              </a:rPr>
              <a:t>Total male employees are 343 and the females are 342</a:t>
            </a:r>
            <a:endParaRPr sz="825"/>
          </a:p>
        </p:txBody>
      </p:sp>
      <p:pic>
        <p:nvPicPr>
          <p:cNvPr id="71" name="Google Shape;71;p15"/>
          <p:cNvPicPr preferRelativeResize="0"/>
          <p:nvPr/>
        </p:nvPicPr>
        <p:blipFill>
          <a:blip r:embed="rId4">
            <a:alphaModFix/>
          </a:blip>
          <a:stretch>
            <a:fillRect/>
          </a:stretch>
        </p:blipFill>
        <p:spPr>
          <a:xfrm>
            <a:off x="370960" y="3483638"/>
            <a:ext cx="980044" cy="980044"/>
          </a:xfrm>
          <a:prstGeom prst="rect">
            <a:avLst/>
          </a:prstGeom>
          <a:noFill/>
          <a:ln>
            <a:noFill/>
          </a:ln>
        </p:spPr>
      </p:pic>
      <p:sp>
        <p:nvSpPr>
          <p:cNvPr id="72" name="Google Shape;72;p15"/>
          <p:cNvSpPr txBox="1"/>
          <p:nvPr/>
        </p:nvSpPr>
        <p:spPr>
          <a:xfrm>
            <a:off x="1545131" y="2400300"/>
            <a:ext cx="874125" cy="342900"/>
          </a:xfrm>
          <a:prstGeom prst="rect">
            <a:avLst/>
          </a:prstGeom>
          <a:noFill/>
          <a:ln>
            <a:noFill/>
          </a:ln>
        </p:spPr>
        <p:txBody>
          <a:bodyPr spcFirstLastPara="1" wrap="square" lIns="68569" tIns="68569" rIns="68569" bIns="68569" anchor="t" anchorCtr="0">
            <a:noAutofit/>
          </a:bodyPr>
          <a:lstStyle/>
          <a:p>
            <a:r>
              <a:rPr lang="en" sz="825"/>
              <a:t>Total department are 6	</a:t>
            </a:r>
            <a:endParaRPr sz="825"/>
          </a:p>
        </p:txBody>
      </p:sp>
      <p:pic>
        <p:nvPicPr>
          <p:cNvPr id="73" name="Google Shape;73;p15"/>
          <p:cNvPicPr preferRelativeResize="0"/>
          <p:nvPr/>
        </p:nvPicPr>
        <p:blipFill>
          <a:blip r:embed="rId5">
            <a:alphaModFix/>
          </a:blip>
          <a:stretch>
            <a:fillRect/>
          </a:stretch>
        </p:blipFill>
        <p:spPr>
          <a:xfrm>
            <a:off x="358913" y="2400300"/>
            <a:ext cx="1028701" cy="980043"/>
          </a:xfrm>
          <a:prstGeom prst="rect">
            <a:avLst/>
          </a:prstGeom>
          <a:noFill/>
          <a:ln>
            <a:noFill/>
          </a:ln>
        </p:spPr>
      </p:pic>
      <p:sp>
        <p:nvSpPr>
          <p:cNvPr id="74" name="Google Shape;74;p15"/>
          <p:cNvSpPr txBox="1"/>
          <p:nvPr/>
        </p:nvSpPr>
        <p:spPr>
          <a:xfrm>
            <a:off x="1596263" y="3556106"/>
            <a:ext cx="1413450" cy="342900"/>
          </a:xfrm>
          <a:prstGeom prst="rect">
            <a:avLst/>
          </a:prstGeom>
          <a:noFill/>
          <a:ln>
            <a:noFill/>
          </a:ln>
        </p:spPr>
        <p:txBody>
          <a:bodyPr spcFirstLastPara="1" wrap="square" lIns="68569" tIns="68569" rIns="68569" bIns="68569" anchor="t" anchorCtr="0">
            <a:noAutofit/>
          </a:bodyPr>
          <a:lstStyle/>
          <a:p>
            <a:endParaRPr sz="1050"/>
          </a:p>
        </p:txBody>
      </p:sp>
      <p:sp>
        <p:nvSpPr>
          <p:cNvPr id="75" name="Google Shape;75;p15"/>
          <p:cNvSpPr txBox="1"/>
          <p:nvPr/>
        </p:nvSpPr>
        <p:spPr>
          <a:xfrm>
            <a:off x="1496532" y="3483638"/>
            <a:ext cx="980044" cy="382500"/>
          </a:xfrm>
          <a:prstGeom prst="rect">
            <a:avLst/>
          </a:prstGeom>
          <a:noFill/>
          <a:ln>
            <a:noFill/>
          </a:ln>
        </p:spPr>
        <p:txBody>
          <a:bodyPr spcFirstLastPara="1" wrap="square" lIns="68569" tIns="68569" rIns="68569" bIns="68569" anchor="t" anchorCtr="0">
            <a:noAutofit/>
          </a:bodyPr>
          <a:lstStyle/>
          <a:p>
            <a:r>
              <a:rPr lang="en" sz="825"/>
              <a:t>Total number of jobs 7</a:t>
            </a:r>
            <a:endParaRPr sz="825"/>
          </a:p>
        </p:txBody>
      </p:sp>
      <p:pic>
        <p:nvPicPr>
          <p:cNvPr id="76" name="Google Shape;76;p15"/>
          <p:cNvPicPr preferRelativeResize="0"/>
          <p:nvPr/>
        </p:nvPicPr>
        <p:blipFill>
          <a:blip r:embed="rId6">
            <a:alphaModFix/>
          </a:blip>
          <a:stretch>
            <a:fillRect/>
          </a:stretch>
        </p:blipFill>
        <p:spPr>
          <a:xfrm>
            <a:off x="3621150" y="976707"/>
            <a:ext cx="2630870" cy="1479863"/>
          </a:xfrm>
          <a:prstGeom prst="rect">
            <a:avLst/>
          </a:prstGeom>
          <a:noFill/>
          <a:ln>
            <a:noFill/>
          </a:ln>
        </p:spPr>
      </p:pic>
      <p:sp>
        <p:nvSpPr>
          <p:cNvPr id="77" name="Google Shape;77;p15"/>
          <p:cNvSpPr/>
          <p:nvPr/>
        </p:nvSpPr>
        <p:spPr>
          <a:xfrm>
            <a:off x="3574949" y="2627418"/>
            <a:ext cx="3049275" cy="1696490"/>
          </a:xfrm>
          <a:prstGeom prst="flowChartDocument">
            <a:avLst/>
          </a:prstGeom>
          <a:solidFill>
            <a:srgbClr val="FFFF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100"/>
            </a:pPr>
            <a:r>
              <a:rPr lang="en" sz="1125" b="1" dirty="0">
                <a:solidFill>
                  <a:schemeClr val="dk1"/>
                </a:solidFill>
              </a:rPr>
              <a:t>Our Goal?</a:t>
            </a:r>
            <a:endParaRPr sz="1125" b="1" dirty="0">
              <a:solidFill>
                <a:schemeClr val="dk1"/>
              </a:solidFill>
            </a:endParaRPr>
          </a:p>
          <a:p>
            <a:pPr>
              <a:buClr>
                <a:schemeClr val="dk1"/>
              </a:buClr>
              <a:buSzPts val="1100"/>
            </a:pPr>
            <a:r>
              <a:rPr lang="en" sz="825" dirty="0">
                <a:solidFill>
                  <a:schemeClr val="dk1"/>
                </a:solidFill>
              </a:rPr>
              <a:t>We have total 52 factors which help in gaining a good evaluation score but not all the factors are playing major roles to have a good evaluation score which shows the performance of an employee. In our analysis we will see which factors are playing the most important role and considering them we will try to find out the result. Also we will predict the evaluation score for the new employees in the organization.</a:t>
            </a:r>
            <a:endParaRPr sz="825" dirty="0">
              <a:solidFill>
                <a:schemeClr val="dk1"/>
              </a:solidFill>
            </a:endParaRPr>
          </a:p>
          <a:p>
            <a:endParaRPr sz="825" dirty="0"/>
          </a:p>
        </p:txBody>
      </p:sp>
      <p:sp>
        <p:nvSpPr>
          <p:cNvPr id="3" name="Slide Number Placeholder 2">
            <a:extLst>
              <a:ext uri="{FF2B5EF4-FFF2-40B4-BE49-F238E27FC236}">
                <a16:creationId xmlns:a16="http://schemas.microsoft.com/office/drawing/2014/main" id="{621E3EB1-0B59-4077-A808-399D4F1C3D05}"/>
              </a:ext>
            </a:extLst>
          </p:cNvPr>
          <p:cNvSpPr>
            <a:spLocks noGrp="1"/>
          </p:cNvSpPr>
          <p:nvPr>
            <p:ph type="sldNum" idx="12"/>
          </p:nvPr>
        </p:nvSpPr>
        <p:spPr/>
        <p:txBody>
          <a:bodyPr/>
          <a:lstStyle/>
          <a:p>
            <a:fld id="{00000000-1234-1234-1234-123412341234}" type="slidenum">
              <a:rPr lang="en" smtClean="0"/>
              <a:pPr/>
              <a:t>0</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161813" y="642938"/>
            <a:ext cx="1479825" cy="429525"/>
          </a:xfrm>
          <a:prstGeom prst="rect">
            <a:avLst/>
          </a:prstGeom>
        </p:spPr>
        <p:txBody>
          <a:bodyPr spcFirstLastPara="1" wrap="square" lIns="68569" tIns="68569" rIns="68569" bIns="68569" anchor="t" anchorCtr="0">
            <a:noAutofit/>
          </a:bodyPr>
          <a:lstStyle/>
          <a:p>
            <a:r>
              <a:rPr lang="en" sz="1350"/>
              <a:t>Analysis</a:t>
            </a:r>
            <a:endParaRPr sz="1350"/>
          </a:p>
        </p:txBody>
      </p:sp>
      <p:sp>
        <p:nvSpPr>
          <p:cNvPr id="83" name="Google Shape;83;p16"/>
          <p:cNvSpPr txBox="1">
            <a:spLocks noGrp="1"/>
          </p:cNvSpPr>
          <p:nvPr>
            <p:ph type="body" idx="1"/>
          </p:nvPr>
        </p:nvSpPr>
        <p:spPr>
          <a:xfrm>
            <a:off x="91444" y="1072463"/>
            <a:ext cx="6532875" cy="2997225"/>
          </a:xfrm>
          <a:prstGeom prst="rect">
            <a:avLst/>
          </a:prstGeom>
        </p:spPr>
        <p:txBody>
          <a:bodyPr spcFirstLastPara="1" wrap="square" lIns="68569" tIns="68569" rIns="68569" bIns="68569" anchor="t" anchorCtr="0">
            <a:noAutofit/>
          </a:bodyPr>
          <a:lstStyle/>
          <a:p>
            <a:pPr marL="0" indent="0">
              <a:spcAft>
                <a:spcPts val="1200"/>
              </a:spcAft>
              <a:buNone/>
            </a:pPr>
            <a:endParaRPr/>
          </a:p>
        </p:txBody>
      </p:sp>
      <p:pic>
        <p:nvPicPr>
          <p:cNvPr id="84" name="Google Shape;84;p16"/>
          <p:cNvPicPr preferRelativeResize="0"/>
          <p:nvPr/>
        </p:nvPicPr>
        <p:blipFill>
          <a:blip r:embed="rId3">
            <a:alphaModFix/>
          </a:blip>
          <a:stretch>
            <a:fillRect/>
          </a:stretch>
        </p:blipFill>
        <p:spPr>
          <a:xfrm>
            <a:off x="161807" y="1072464"/>
            <a:ext cx="2468612" cy="1469681"/>
          </a:xfrm>
          <a:prstGeom prst="rect">
            <a:avLst/>
          </a:prstGeom>
          <a:noFill/>
          <a:ln>
            <a:noFill/>
          </a:ln>
        </p:spPr>
      </p:pic>
      <p:pic>
        <p:nvPicPr>
          <p:cNvPr id="85" name="Google Shape;85;p16"/>
          <p:cNvPicPr preferRelativeResize="0"/>
          <p:nvPr/>
        </p:nvPicPr>
        <p:blipFill>
          <a:blip r:embed="rId4">
            <a:alphaModFix/>
          </a:blip>
          <a:stretch>
            <a:fillRect/>
          </a:stretch>
        </p:blipFill>
        <p:spPr>
          <a:xfrm>
            <a:off x="4253775" y="1072462"/>
            <a:ext cx="2370544" cy="1469681"/>
          </a:xfrm>
          <a:prstGeom prst="rect">
            <a:avLst/>
          </a:prstGeom>
          <a:noFill/>
          <a:ln>
            <a:noFill/>
          </a:ln>
        </p:spPr>
      </p:pic>
      <p:sp>
        <p:nvSpPr>
          <p:cNvPr id="86" name="Google Shape;86;p16"/>
          <p:cNvSpPr/>
          <p:nvPr/>
        </p:nvSpPr>
        <p:spPr>
          <a:xfrm>
            <a:off x="2896988" y="997763"/>
            <a:ext cx="1301400" cy="739800"/>
          </a:xfrm>
          <a:prstGeom prst="wedgeRoundRectCallout">
            <a:avLst>
              <a:gd name="adj1" fmla="val 42379"/>
              <a:gd name="adj2" fmla="val 73748"/>
              <a:gd name="adj3" fmla="val 0"/>
            </a:avLst>
          </a:prstGeom>
          <a:solidFill>
            <a:srgbClr val="FF9900"/>
          </a:solidFill>
          <a:ln w="9525" cap="flat" cmpd="sng">
            <a:solidFill>
              <a:srgbClr val="000000"/>
            </a:solidFill>
            <a:prstDash val="solid"/>
            <a:round/>
            <a:headEnd type="none" w="sm" len="sm"/>
            <a:tailEnd type="none" w="sm" len="sm"/>
          </a:ln>
        </p:spPr>
        <p:txBody>
          <a:bodyPr spcFirstLastPara="1" wrap="square" lIns="68569" tIns="68569" rIns="68569" bIns="68569" anchor="ctr" anchorCtr="0">
            <a:noAutofit/>
          </a:bodyPr>
          <a:lstStyle/>
          <a:p>
            <a:r>
              <a:rPr lang="en" sz="750" dirty="0">
                <a:solidFill>
                  <a:srgbClr val="FFFFFF"/>
                </a:solidFill>
              </a:rPr>
              <a:t>Most of the people are working as level 2-4 employees in the organization and the number of Vice presidents are very few.</a:t>
            </a:r>
            <a:endParaRPr sz="750" dirty="0">
              <a:solidFill>
                <a:srgbClr val="FFFFFF"/>
              </a:solidFill>
            </a:endParaRPr>
          </a:p>
        </p:txBody>
      </p:sp>
      <p:sp>
        <p:nvSpPr>
          <p:cNvPr id="87" name="Google Shape;87;p16"/>
          <p:cNvSpPr/>
          <p:nvPr/>
        </p:nvSpPr>
        <p:spPr>
          <a:xfrm>
            <a:off x="2664263" y="1831950"/>
            <a:ext cx="1218375" cy="739800"/>
          </a:xfrm>
          <a:prstGeom prst="wedgeRoundRectCallout">
            <a:avLst>
              <a:gd name="adj1" fmla="val -50910"/>
              <a:gd name="adj2" fmla="val -71337"/>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 sz="750"/>
              <a:t>Majority of people are working for Operations and the employees in finance are less compared to the other departments</a:t>
            </a:r>
            <a:endParaRPr sz="750"/>
          </a:p>
        </p:txBody>
      </p:sp>
      <p:sp>
        <p:nvSpPr>
          <p:cNvPr id="88" name="Google Shape;88;p16"/>
          <p:cNvSpPr/>
          <p:nvPr/>
        </p:nvSpPr>
        <p:spPr>
          <a:xfrm>
            <a:off x="2728650" y="3579300"/>
            <a:ext cx="912825" cy="739800"/>
          </a:xfrm>
          <a:prstGeom prst="wedgeRoundRectCallout">
            <a:avLst>
              <a:gd name="adj1" fmla="val -58330"/>
              <a:gd name="adj2" fmla="val 24929"/>
              <a:gd name="adj3" fmla="val 0"/>
            </a:avLst>
          </a:prstGeom>
          <a:solidFill>
            <a:srgbClr val="FF99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 sz="750"/>
              <a:t>Human resource  has the highest number of level 2-4 employees</a:t>
            </a:r>
            <a:endParaRPr sz="750"/>
          </a:p>
        </p:txBody>
      </p:sp>
      <p:pic>
        <p:nvPicPr>
          <p:cNvPr id="89" name="Google Shape;89;p16"/>
          <p:cNvPicPr preferRelativeResize="0"/>
          <p:nvPr/>
        </p:nvPicPr>
        <p:blipFill>
          <a:blip r:embed="rId5">
            <a:alphaModFix/>
          </a:blip>
          <a:stretch>
            <a:fillRect/>
          </a:stretch>
        </p:blipFill>
        <p:spPr>
          <a:xfrm>
            <a:off x="4283213" y="2571750"/>
            <a:ext cx="2558269" cy="1928813"/>
          </a:xfrm>
          <a:prstGeom prst="rect">
            <a:avLst/>
          </a:prstGeom>
          <a:noFill/>
          <a:ln>
            <a:noFill/>
          </a:ln>
        </p:spPr>
      </p:pic>
      <p:sp>
        <p:nvSpPr>
          <p:cNvPr id="90" name="Google Shape;90;p16"/>
          <p:cNvSpPr/>
          <p:nvPr/>
        </p:nvSpPr>
        <p:spPr>
          <a:xfrm>
            <a:off x="2896988" y="2625769"/>
            <a:ext cx="1138950" cy="900900"/>
          </a:xfrm>
          <a:prstGeom prst="wedgeRoundRectCallout">
            <a:avLst>
              <a:gd name="adj1" fmla="val 52863"/>
              <a:gd name="adj2" fmla="val 87829"/>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r>
              <a:rPr lang="en" sz="750"/>
              <a:t>Number of females are more for medium package and for high package the ratio of males are more compared to the females</a:t>
            </a:r>
            <a:endParaRPr sz="750"/>
          </a:p>
        </p:txBody>
      </p:sp>
      <p:pic>
        <p:nvPicPr>
          <p:cNvPr id="91" name="Google Shape;91;p16"/>
          <p:cNvPicPr preferRelativeResize="0"/>
          <p:nvPr/>
        </p:nvPicPr>
        <p:blipFill>
          <a:blip r:embed="rId6">
            <a:alphaModFix/>
          </a:blip>
          <a:stretch>
            <a:fillRect/>
          </a:stretch>
        </p:blipFill>
        <p:spPr>
          <a:xfrm>
            <a:off x="91444" y="2571750"/>
            <a:ext cx="2558269" cy="1928813"/>
          </a:xfrm>
          <a:prstGeom prst="rect">
            <a:avLst/>
          </a:prstGeom>
          <a:noFill/>
          <a:ln>
            <a:noFill/>
          </a:ln>
        </p:spPr>
      </p:pic>
      <p:sp>
        <p:nvSpPr>
          <p:cNvPr id="2" name="Slide Number Placeholder 1">
            <a:extLst>
              <a:ext uri="{FF2B5EF4-FFF2-40B4-BE49-F238E27FC236}">
                <a16:creationId xmlns:a16="http://schemas.microsoft.com/office/drawing/2014/main" id="{9C970D51-1F05-4951-8642-D70B27D3E8C4}"/>
              </a:ext>
            </a:extLst>
          </p:cNvPr>
          <p:cNvSpPr>
            <a:spLocks noGrp="1"/>
          </p:cNvSpPr>
          <p:nvPr>
            <p:ph type="sldNum" idx="12"/>
          </p:nvPr>
        </p:nvSpPr>
        <p:spPr/>
        <p:txBody>
          <a:bodyPr/>
          <a:lstStyle/>
          <a:p>
            <a:fld id="{00000000-1234-1234-1234-123412341234}" type="slidenum">
              <a:rPr lang="en" smtClean="0"/>
              <a:pPr/>
              <a:t>1</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192206" y="810431"/>
            <a:ext cx="6390450" cy="429525"/>
          </a:xfrm>
          <a:prstGeom prst="rect">
            <a:avLst/>
          </a:prstGeom>
        </p:spPr>
        <p:txBody>
          <a:bodyPr spcFirstLastPara="1" wrap="square" lIns="68569" tIns="68569" rIns="68569" bIns="68569" anchor="t" anchorCtr="0">
            <a:noAutofit/>
          </a:bodyPr>
          <a:lstStyle/>
          <a:p>
            <a:r>
              <a:rPr lang="en" sz="1350"/>
              <a:t>Significant values</a:t>
            </a:r>
            <a:endParaRPr sz="1350"/>
          </a:p>
        </p:txBody>
      </p:sp>
      <p:graphicFrame>
        <p:nvGraphicFramePr>
          <p:cNvPr id="97" name="Google Shape;97;p17"/>
          <p:cNvGraphicFramePr/>
          <p:nvPr/>
        </p:nvGraphicFramePr>
        <p:xfrm>
          <a:off x="233775" y="1406231"/>
          <a:ext cx="2914350" cy="2023044"/>
        </p:xfrm>
        <a:graphic>
          <a:graphicData uri="http://schemas.openxmlformats.org/drawingml/2006/table">
            <a:tbl>
              <a:tblPr>
                <a:noFill/>
                <a:tableStyleId>{C918303E-1607-4E31-BFC5-DF2488D0CA72}</a:tableStyleId>
              </a:tblPr>
              <a:tblGrid>
                <a:gridCol w="1457175">
                  <a:extLst>
                    <a:ext uri="{9D8B030D-6E8A-4147-A177-3AD203B41FA5}">
                      <a16:colId xmlns:a16="http://schemas.microsoft.com/office/drawing/2014/main" val="20000"/>
                    </a:ext>
                  </a:extLst>
                </a:gridCol>
                <a:gridCol w="1457175">
                  <a:extLst>
                    <a:ext uri="{9D8B030D-6E8A-4147-A177-3AD203B41FA5}">
                      <a16:colId xmlns:a16="http://schemas.microsoft.com/office/drawing/2014/main" val="20001"/>
                    </a:ext>
                  </a:extLst>
                </a:gridCol>
              </a:tblGrid>
              <a:tr h="285750">
                <a:tc>
                  <a:txBody>
                    <a:bodyPr/>
                    <a:lstStyle/>
                    <a:p>
                      <a:pPr marL="0" lvl="0" indent="0" algn="l" rtl="0">
                        <a:spcBef>
                          <a:spcPts val="0"/>
                        </a:spcBef>
                        <a:spcAft>
                          <a:spcPts val="0"/>
                        </a:spcAft>
                        <a:buNone/>
                      </a:pPr>
                      <a:r>
                        <a:rPr lang="en" sz="800"/>
                        <a:t>Name </a:t>
                      </a:r>
                      <a:endParaRPr sz="800"/>
                    </a:p>
                  </a:txBody>
                  <a:tcPr marL="68569" marR="68569" marT="68569" marB="68569">
                    <a:solidFill>
                      <a:srgbClr val="EFEFEF"/>
                    </a:solidFill>
                  </a:tcPr>
                </a:tc>
                <a:tc>
                  <a:txBody>
                    <a:bodyPr/>
                    <a:lstStyle/>
                    <a:p>
                      <a:pPr marL="0" lvl="0" indent="0" algn="l" rtl="0">
                        <a:spcBef>
                          <a:spcPts val="0"/>
                        </a:spcBef>
                        <a:spcAft>
                          <a:spcPts val="0"/>
                        </a:spcAft>
                        <a:buNone/>
                      </a:pPr>
                      <a:r>
                        <a:rPr lang="en" sz="800"/>
                        <a:t>Values</a:t>
                      </a:r>
                      <a:endParaRPr sz="800"/>
                    </a:p>
                  </a:txBody>
                  <a:tcPr marL="68569" marR="68569" marT="68569" marB="68569">
                    <a:solidFill>
                      <a:srgbClr val="F3F3F3"/>
                    </a:solidFill>
                  </a:tcPr>
                </a:tc>
                <a:extLst>
                  <a:ext uri="{0D108BD9-81ED-4DB2-BD59-A6C34878D82A}">
                    <a16:rowId xmlns:a16="http://schemas.microsoft.com/office/drawing/2014/main" val="10000"/>
                  </a:ext>
                </a:extLst>
              </a:tr>
              <a:tr h="388598">
                <a:tc>
                  <a:txBody>
                    <a:bodyPr/>
                    <a:lstStyle/>
                    <a:p>
                      <a:pPr marL="0" lvl="0" indent="0" algn="l" rtl="0">
                        <a:spcBef>
                          <a:spcPts val="0"/>
                        </a:spcBef>
                        <a:spcAft>
                          <a:spcPts val="0"/>
                        </a:spcAft>
                        <a:buNone/>
                      </a:pPr>
                      <a:r>
                        <a:rPr lang="en" sz="800"/>
                        <a:t>Average employee evaluation score </a:t>
                      </a:r>
                      <a:endParaRPr sz="800"/>
                    </a:p>
                  </a:txBody>
                  <a:tcPr marL="68569" marR="68569" marT="68569" marB="68569">
                    <a:solidFill>
                      <a:srgbClr val="FFFFFF"/>
                    </a:solidFill>
                  </a:tcPr>
                </a:tc>
                <a:tc>
                  <a:txBody>
                    <a:bodyPr/>
                    <a:lstStyle/>
                    <a:p>
                      <a:pPr marL="0" lvl="0" indent="0" algn="l" rtl="0">
                        <a:spcBef>
                          <a:spcPts val="0"/>
                        </a:spcBef>
                        <a:spcAft>
                          <a:spcPts val="0"/>
                        </a:spcAft>
                        <a:buNone/>
                      </a:pPr>
                      <a:r>
                        <a:rPr lang="en" sz="800"/>
                        <a:t>72.50 </a:t>
                      </a:r>
                      <a:endParaRPr sz="800"/>
                    </a:p>
                  </a:txBody>
                  <a:tcPr marL="68569" marR="68569" marT="68569" marB="68569">
                    <a:solidFill>
                      <a:srgbClr val="FFFFFF"/>
                    </a:solidFill>
                  </a:tcPr>
                </a:tc>
                <a:extLst>
                  <a:ext uri="{0D108BD9-81ED-4DB2-BD59-A6C34878D82A}">
                    <a16:rowId xmlns:a16="http://schemas.microsoft.com/office/drawing/2014/main" val="10001"/>
                  </a:ext>
                </a:extLst>
              </a:tr>
              <a:tr h="388598">
                <a:tc>
                  <a:txBody>
                    <a:bodyPr/>
                    <a:lstStyle/>
                    <a:p>
                      <a:pPr marL="0" lvl="0" indent="0" algn="l" rtl="0">
                        <a:spcBef>
                          <a:spcPts val="0"/>
                        </a:spcBef>
                        <a:spcAft>
                          <a:spcPts val="0"/>
                        </a:spcAft>
                        <a:buNone/>
                      </a:pPr>
                      <a:r>
                        <a:rPr lang="en" sz="800"/>
                        <a:t>Employees working remotely</a:t>
                      </a:r>
                      <a:endParaRPr sz="800"/>
                    </a:p>
                  </a:txBody>
                  <a:tcPr marL="68569" marR="68569" marT="68569" marB="68569">
                    <a:solidFill>
                      <a:srgbClr val="FFFFFF"/>
                    </a:solidFill>
                  </a:tcPr>
                </a:tc>
                <a:tc>
                  <a:txBody>
                    <a:bodyPr/>
                    <a:lstStyle/>
                    <a:p>
                      <a:pPr marL="0" lvl="0" indent="0" algn="l" rtl="0">
                        <a:spcBef>
                          <a:spcPts val="0"/>
                        </a:spcBef>
                        <a:spcAft>
                          <a:spcPts val="0"/>
                        </a:spcAft>
                        <a:buNone/>
                      </a:pPr>
                      <a:r>
                        <a:rPr lang="en" sz="800"/>
                        <a:t>63%</a:t>
                      </a:r>
                      <a:endParaRPr sz="800"/>
                    </a:p>
                  </a:txBody>
                  <a:tcPr marL="68569" marR="68569" marT="68569" marB="68569">
                    <a:solidFill>
                      <a:srgbClr val="FFFFFF"/>
                    </a:solidFill>
                  </a:tcPr>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en" sz="800"/>
                        <a:t>Total number of projects</a:t>
                      </a:r>
                      <a:endParaRPr sz="800"/>
                    </a:p>
                  </a:txBody>
                  <a:tcPr marL="68569" marR="68569" marT="68569" marB="68569">
                    <a:solidFill>
                      <a:srgbClr val="FFFFFF"/>
                    </a:solidFill>
                  </a:tcPr>
                </a:tc>
                <a:tc>
                  <a:txBody>
                    <a:bodyPr/>
                    <a:lstStyle/>
                    <a:p>
                      <a:pPr marL="0" lvl="0" indent="0" algn="l" rtl="0">
                        <a:spcBef>
                          <a:spcPts val="0"/>
                        </a:spcBef>
                        <a:spcAft>
                          <a:spcPts val="0"/>
                        </a:spcAft>
                        <a:buNone/>
                      </a:pPr>
                      <a:r>
                        <a:rPr lang="en" sz="800"/>
                        <a:t>1972</a:t>
                      </a:r>
                      <a:endParaRPr sz="800"/>
                    </a:p>
                  </a:txBody>
                  <a:tcPr marL="68569" marR="68569" marT="68569" marB="68569">
                    <a:solidFill>
                      <a:srgbClr val="FFFFFF"/>
                    </a:solidFill>
                  </a:tcPr>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en" sz="800"/>
                        <a:t>Work accidents</a:t>
                      </a:r>
                      <a:endParaRPr sz="800"/>
                    </a:p>
                  </a:txBody>
                  <a:tcPr marL="68569" marR="68569" marT="68569" marB="68569">
                    <a:solidFill>
                      <a:srgbClr val="FFFFFF"/>
                    </a:solidFill>
                  </a:tcPr>
                </a:tc>
                <a:tc>
                  <a:txBody>
                    <a:bodyPr/>
                    <a:lstStyle/>
                    <a:p>
                      <a:pPr marL="0" lvl="0" indent="0" algn="l" rtl="0">
                        <a:spcBef>
                          <a:spcPts val="0"/>
                        </a:spcBef>
                        <a:spcAft>
                          <a:spcPts val="0"/>
                        </a:spcAft>
                        <a:buNone/>
                      </a:pPr>
                      <a:r>
                        <a:rPr lang="en" sz="800"/>
                        <a:t>74</a:t>
                      </a:r>
                      <a:endParaRPr sz="800"/>
                    </a:p>
                  </a:txBody>
                  <a:tcPr marL="68569" marR="68569" marT="68569" marB="68569">
                    <a:solidFill>
                      <a:srgbClr val="FFFFFF"/>
                    </a:solidFill>
                  </a:tcPr>
                </a:tc>
                <a:extLst>
                  <a:ext uri="{0D108BD9-81ED-4DB2-BD59-A6C34878D82A}">
                    <a16:rowId xmlns:a16="http://schemas.microsoft.com/office/drawing/2014/main" val="10004"/>
                  </a:ext>
                </a:extLst>
              </a:tr>
              <a:tr h="388598">
                <a:tc>
                  <a:txBody>
                    <a:bodyPr/>
                    <a:lstStyle/>
                    <a:p>
                      <a:pPr marL="0" lvl="0" indent="0" algn="l" rtl="0">
                        <a:spcBef>
                          <a:spcPts val="0"/>
                        </a:spcBef>
                        <a:spcAft>
                          <a:spcPts val="0"/>
                        </a:spcAft>
                        <a:buNone/>
                      </a:pPr>
                      <a:r>
                        <a:rPr lang="en" sz="800"/>
                        <a:t>Average monthly hours an employee works</a:t>
                      </a:r>
                      <a:endParaRPr sz="800"/>
                    </a:p>
                  </a:txBody>
                  <a:tcPr marL="68569" marR="68569" marT="68569" marB="68569">
                    <a:solidFill>
                      <a:srgbClr val="FFFFFF"/>
                    </a:solidFill>
                  </a:tcPr>
                </a:tc>
                <a:tc>
                  <a:txBody>
                    <a:bodyPr/>
                    <a:lstStyle/>
                    <a:p>
                      <a:pPr marL="0" lvl="0" indent="0" algn="l" rtl="0">
                        <a:spcBef>
                          <a:spcPts val="0"/>
                        </a:spcBef>
                        <a:spcAft>
                          <a:spcPts val="0"/>
                        </a:spcAft>
                        <a:buNone/>
                      </a:pPr>
                      <a:r>
                        <a:rPr lang="en" sz="800"/>
                        <a:t>200 hours</a:t>
                      </a:r>
                      <a:endParaRPr sz="800"/>
                    </a:p>
                  </a:txBody>
                  <a:tcPr marL="68569" marR="68569" marT="68569" marB="68569">
                    <a:solidFill>
                      <a:srgbClr val="FFFFFF"/>
                    </a:solidFill>
                  </a:tcPr>
                </a:tc>
                <a:extLst>
                  <a:ext uri="{0D108BD9-81ED-4DB2-BD59-A6C34878D82A}">
                    <a16:rowId xmlns:a16="http://schemas.microsoft.com/office/drawing/2014/main" val="10005"/>
                  </a:ext>
                </a:extLst>
              </a:tr>
            </a:tbl>
          </a:graphicData>
        </a:graphic>
      </p:graphicFrame>
      <p:sp>
        <p:nvSpPr>
          <p:cNvPr id="98" name="Google Shape;98;p17"/>
          <p:cNvSpPr/>
          <p:nvPr/>
        </p:nvSpPr>
        <p:spPr>
          <a:xfrm>
            <a:off x="3491255" y="913256"/>
            <a:ext cx="2718675" cy="1510200"/>
          </a:xfrm>
          <a:prstGeom prst="wedgeRectCallout">
            <a:avLst>
              <a:gd name="adj1" fmla="val -61941"/>
              <a:gd name="adj2" fmla="val -9796"/>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68569" tIns="68569" rIns="68569" bIns="68569" anchor="ctr" anchorCtr="0">
            <a:noAutofit/>
          </a:bodyPr>
          <a:lstStyle/>
          <a:p>
            <a:pPr marL="342900" indent="-223838">
              <a:buSzPts val="1100"/>
              <a:buChar char="●"/>
            </a:pPr>
            <a:r>
              <a:rPr lang="en" sz="825" dirty="0"/>
              <a:t>The data shows that the average evaluation score of an employee is 72.50 and 63% of the total employees are working remotely.</a:t>
            </a:r>
            <a:endParaRPr sz="825" dirty="0"/>
          </a:p>
          <a:p>
            <a:pPr marL="342900" indent="-223838">
              <a:buSzPts val="1100"/>
              <a:buChar char="●"/>
            </a:pPr>
            <a:r>
              <a:rPr lang="en" sz="825" dirty="0"/>
              <a:t>Each employee has spent monthly 200 hours to do their tasks in the company .</a:t>
            </a:r>
            <a:endParaRPr sz="825" dirty="0"/>
          </a:p>
          <a:p>
            <a:pPr marL="342900" indent="-223838">
              <a:buSzPts val="1100"/>
              <a:buChar char="●"/>
            </a:pPr>
            <a:r>
              <a:rPr lang="en" sz="825" dirty="0"/>
              <a:t>The total number of work accidents that took place while working is 74.</a:t>
            </a:r>
            <a:endParaRPr sz="825" dirty="0"/>
          </a:p>
          <a:p>
            <a:pPr marL="342900" indent="-223838">
              <a:buSzPts val="1100"/>
              <a:buChar char="●"/>
            </a:pPr>
            <a:r>
              <a:rPr lang="en" sz="825" dirty="0"/>
              <a:t>The total number of projects that are done is 1972.</a:t>
            </a:r>
            <a:endParaRPr sz="825" dirty="0"/>
          </a:p>
        </p:txBody>
      </p:sp>
      <p:pic>
        <p:nvPicPr>
          <p:cNvPr id="2" name="Picture 1">
            <a:extLst>
              <a:ext uri="{FF2B5EF4-FFF2-40B4-BE49-F238E27FC236}">
                <a16:creationId xmlns:a16="http://schemas.microsoft.com/office/drawing/2014/main" id="{0F4C7E5A-349D-4B23-BD14-85C0437CED9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1271" y="2158181"/>
            <a:ext cx="219866" cy="219437"/>
          </a:xfrm>
          <a:prstGeom prst="rect">
            <a:avLst/>
          </a:prstGeom>
        </p:spPr>
      </p:pic>
      <p:pic>
        <p:nvPicPr>
          <p:cNvPr id="6" name="Picture 5">
            <a:extLst>
              <a:ext uri="{FF2B5EF4-FFF2-40B4-BE49-F238E27FC236}">
                <a16:creationId xmlns:a16="http://schemas.microsoft.com/office/drawing/2014/main" id="{D6CEFBF0-C667-4E0C-A788-5052794B4B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836995" y="2808414"/>
            <a:ext cx="248419" cy="219437"/>
          </a:xfrm>
          <a:prstGeom prst="rect">
            <a:avLst/>
          </a:prstGeom>
        </p:spPr>
      </p:pic>
      <p:pic>
        <p:nvPicPr>
          <p:cNvPr id="10" name="Picture 9">
            <a:extLst>
              <a:ext uri="{FF2B5EF4-FFF2-40B4-BE49-F238E27FC236}">
                <a16:creationId xmlns:a16="http://schemas.microsoft.com/office/drawing/2014/main" id="{72236AC1-F769-464A-91E0-1919DD1FF1A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flipH="1">
            <a:off x="2725239" y="1746761"/>
            <a:ext cx="415161" cy="316995"/>
          </a:xfrm>
          <a:prstGeom prst="rect">
            <a:avLst/>
          </a:prstGeom>
        </p:spPr>
      </p:pic>
      <p:pic>
        <p:nvPicPr>
          <p:cNvPr id="13" name="Picture 12">
            <a:extLst>
              <a:ext uri="{FF2B5EF4-FFF2-40B4-BE49-F238E27FC236}">
                <a16:creationId xmlns:a16="http://schemas.microsoft.com/office/drawing/2014/main" id="{74F1E8F6-D59C-4591-94C9-C76B4839F82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836995" y="3122276"/>
            <a:ext cx="248419" cy="248419"/>
          </a:xfrm>
          <a:prstGeom prst="rect">
            <a:avLst/>
          </a:prstGeom>
        </p:spPr>
      </p:pic>
      <p:pic>
        <p:nvPicPr>
          <p:cNvPr id="15" name="Picture 14">
            <a:extLst>
              <a:ext uri="{FF2B5EF4-FFF2-40B4-BE49-F238E27FC236}">
                <a16:creationId xmlns:a16="http://schemas.microsoft.com/office/drawing/2014/main" id="{5EF54E81-89B5-4DDC-8E37-0ED8B45E2B3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2833873" y="2481612"/>
            <a:ext cx="224882" cy="256815"/>
          </a:xfrm>
          <a:prstGeom prst="rect">
            <a:avLst/>
          </a:prstGeom>
        </p:spPr>
      </p:pic>
      <p:sp>
        <p:nvSpPr>
          <p:cNvPr id="16" name="TextBox 15">
            <a:extLst>
              <a:ext uri="{FF2B5EF4-FFF2-40B4-BE49-F238E27FC236}">
                <a16:creationId xmlns:a16="http://schemas.microsoft.com/office/drawing/2014/main" id="{F0EBE8F8-B8AD-4B1E-A640-490A94AA94BA}"/>
              </a:ext>
            </a:extLst>
          </p:cNvPr>
          <p:cNvSpPr txBox="1"/>
          <p:nvPr/>
        </p:nvSpPr>
        <p:spPr>
          <a:xfrm>
            <a:off x="4922874" y="5282334"/>
            <a:ext cx="195103" cy="4870564"/>
          </a:xfrm>
          <a:prstGeom prst="rect">
            <a:avLst/>
          </a:prstGeom>
          <a:noFill/>
        </p:spPr>
        <p:txBody>
          <a:bodyPr wrap="square" rtlCol="0">
            <a:spAutoFit/>
          </a:bodyPr>
          <a:lstStyle/>
          <a:p>
            <a:r>
              <a:rPr lang="en-US" sz="675">
                <a:hlinkClick r:id="rId12" tooltip="http://www.pngall.com/business-growth-chart-png"/>
              </a:rPr>
              <a:t>This Photo</a:t>
            </a:r>
            <a:r>
              <a:rPr lang="en-US" sz="675"/>
              <a:t> by Unknown Author is licensed under </a:t>
            </a:r>
            <a:r>
              <a:rPr lang="en-US" sz="675">
                <a:hlinkClick r:id="rId13" tooltip="https://creativecommons.org/licenses/by-nc/3.0/"/>
              </a:rPr>
              <a:t>CC BY-NC</a:t>
            </a:r>
            <a:endParaRPr lang="en-US" sz="675"/>
          </a:p>
        </p:txBody>
      </p:sp>
      <p:pic>
        <p:nvPicPr>
          <p:cNvPr id="3" name="Google Shape;112;p19">
            <a:extLst>
              <a:ext uri="{FF2B5EF4-FFF2-40B4-BE49-F238E27FC236}">
                <a16:creationId xmlns:a16="http://schemas.microsoft.com/office/drawing/2014/main" id="{748D56E0-B77D-4007-9081-03F765DF0F99}"/>
              </a:ext>
            </a:extLst>
          </p:cNvPr>
          <p:cNvPicPr preferRelativeResize="0"/>
          <p:nvPr/>
        </p:nvPicPr>
        <p:blipFill>
          <a:blip r:embed="rId14">
            <a:alphaModFix/>
          </a:blip>
          <a:stretch>
            <a:fillRect/>
          </a:stretch>
        </p:blipFill>
        <p:spPr>
          <a:xfrm>
            <a:off x="3491255" y="2481612"/>
            <a:ext cx="2718675" cy="1873113"/>
          </a:xfrm>
          <a:prstGeom prst="rect">
            <a:avLst/>
          </a:prstGeom>
          <a:noFill/>
          <a:ln>
            <a:noFill/>
          </a:ln>
        </p:spPr>
      </p:pic>
      <p:sp>
        <p:nvSpPr>
          <p:cNvPr id="4" name="Google Shape;98;p17">
            <a:extLst>
              <a:ext uri="{FF2B5EF4-FFF2-40B4-BE49-F238E27FC236}">
                <a16:creationId xmlns:a16="http://schemas.microsoft.com/office/drawing/2014/main" id="{DDE65F03-024E-48C4-8568-164A390ADFCA}"/>
              </a:ext>
            </a:extLst>
          </p:cNvPr>
          <p:cNvSpPr/>
          <p:nvPr/>
        </p:nvSpPr>
        <p:spPr>
          <a:xfrm>
            <a:off x="1355272" y="3596997"/>
            <a:ext cx="1861326" cy="757729"/>
          </a:xfrm>
          <a:prstGeom prst="wedgeRectCallout">
            <a:avLst>
              <a:gd name="adj1" fmla="val 67157"/>
              <a:gd name="adj2" fmla="val -20017"/>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68569" tIns="68569" rIns="68569" bIns="68569" anchor="ctr" anchorCtr="0">
            <a:noAutofit/>
          </a:bodyPr>
          <a:lstStyle/>
          <a:p>
            <a:pPr marL="119063">
              <a:buSzPts val="1100"/>
            </a:pPr>
            <a:r>
              <a:rPr lang="en-US" sz="825" dirty="0"/>
              <a:t>Prediction of employee evaluation using our predictive model. Higher score of the evaluation implies better performance.</a:t>
            </a:r>
            <a:endParaRPr sz="825" dirty="0"/>
          </a:p>
        </p:txBody>
      </p:sp>
      <p:sp>
        <p:nvSpPr>
          <p:cNvPr id="5" name="Slide Number Placeholder 4">
            <a:extLst>
              <a:ext uri="{FF2B5EF4-FFF2-40B4-BE49-F238E27FC236}">
                <a16:creationId xmlns:a16="http://schemas.microsoft.com/office/drawing/2014/main" id="{FF9BBDD9-4BC7-4DE3-BED1-1005335C0C1E}"/>
              </a:ext>
            </a:extLst>
          </p:cNvPr>
          <p:cNvSpPr>
            <a:spLocks noGrp="1"/>
          </p:cNvSpPr>
          <p:nvPr>
            <p:ph type="sldNum" idx="12"/>
          </p:nvPr>
        </p:nvSpPr>
        <p:spPr/>
        <p:txBody>
          <a:bodyPr/>
          <a:lstStyle/>
          <a:p>
            <a:fld id="{00000000-1234-1234-1234-123412341234}" type="slidenum">
              <a:rPr lang="en" smtClean="0"/>
              <a:pPr/>
              <a:t>2</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233775" y="976706"/>
            <a:ext cx="6390450" cy="429525"/>
          </a:xfrm>
          <a:prstGeom prst="rect">
            <a:avLst/>
          </a:prstGeom>
        </p:spPr>
        <p:txBody>
          <a:bodyPr spcFirstLastPara="1" wrap="square" lIns="68569" tIns="68569" rIns="68569" bIns="68569" anchor="t" anchorCtr="0">
            <a:noAutofit/>
          </a:bodyPr>
          <a:lstStyle/>
          <a:p>
            <a:r>
              <a:rPr lang="en" sz="1350"/>
              <a:t>Results</a:t>
            </a:r>
            <a:endParaRPr sz="1350"/>
          </a:p>
        </p:txBody>
      </p:sp>
      <p:sp>
        <p:nvSpPr>
          <p:cNvPr id="104" name="Google Shape;104;p18"/>
          <p:cNvSpPr txBox="1">
            <a:spLocks noGrp="1"/>
          </p:cNvSpPr>
          <p:nvPr>
            <p:ph type="body" idx="1"/>
          </p:nvPr>
        </p:nvSpPr>
        <p:spPr>
          <a:xfrm>
            <a:off x="233775" y="1290600"/>
            <a:ext cx="4279746" cy="2562300"/>
          </a:xfrm>
          <a:prstGeom prst="rect">
            <a:avLst/>
          </a:prstGeom>
        </p:spPr>
        <p:txBody>
          <a:bodyPr spcFirstLastPara="1" wrap="square" lIns="68569" tIns="68569" rIns="68569" bIns="68569" anchor="t" anchorCtr="0">
            <a:noAutofit/>
          </a:bodyPr>
          <a:lstStyle/>
          <a:p>
            <a:pPr indent="-223838">
              <a:buSzPts val="1100"/>
            </a:pPr>
            <a:r>
              <a:rPr lang="en" sz="825" dirty="0"/>
              <a:t>Employee engagement on their company activities plays a vital role to enhance good evaluation score by the supervisor. However employee role also plays an important role on the score but it is not as impactful as employee engagement.</a:t>
            </a:r>
            <a:endParaRPr sz="825" dirty="0"/>
          </a:p>
          <a:p>
            <a:pPr indent="-223838">
              <a:buSzPts val="1100"/>
            </a:pPr>
            <a:r>
              <a:rPr lang="en" sz="825" dirty="0"/>
              <a:t>People who are working remotely are happy and tend to work better than the people who are working on premise.</a:t>
            </a:r>
            <a:endParaRPr sz="825" dirty="0"/>
          </a:p>
          <a:p>
            <a:pPr indent="-223838">
              <a:buSzPts val="1100"/>
            </a:pPr>
            <a:r>
              <a:rPr lang="en" sz="825" dirty="0"/>
              <a:t>Along with these two factors employee satisfaction also matters a lot, if the employee is not happy will effect on their job performance. Our statictial model and analysis shows employees who are more satisfied with the company and also with their job are performing quite better which increases their performance level. </a:t>
            </a:r>
            <a:endParaRPr sz="825" dirty="0"/>
          </a:p>
        </p:txBody>
      </p:sp>
      <p:pic>
        <p:nvPicPr>
          <p:cNvPr id="7" name="Picture 6">
            <a:extLst>
              <a:ext uri="{FF2B5EF4-FFF2-40B4-BE49-F238E27FC236}">
                <a16:creationId xmlns:a16="http://schemas.microsoft.com/office/drawing/2014/main" id="{4B8FF0EE-D521-41F1-A3B8-AE8E88464D06}"/>
              </a:ext>
            </a:extLst>
          </p:cNvPr>
          <p:cNvPicPr>
            <a:picLocks noChangeAspect="1"/>
          </p:cNvPicPr>
          <p:nvPr/>
        </p:nvPicPr>
        <p:blipFill>
          <a:blip r:embed="rId3"/>
          <a:stretch>
            <a:fillRect/>
          </a:stretch>
        </p:blipFill>
        <p:spPr>
          <a:xfrm>
            <a:off x="4582748" y="1072923"/>
            <a:ext cx="1932759" cy="1932759"/>
          </a:xfrm>
          <a:prstGeom prst="rect">
            <a:avLst/>
          </a:prstGeom>
        </p:spPr>
      </p:pic>
      <p:pic>
        <p:nvPicPr>
          <p:cNvPr id="9" name="Picture 8">
            <a:extLst>
              <a:ext uri="{FF2B5EF4-FFF2-40B4-BE49-F238E27FC236}">
                <a16:creationId xmlns:a16="http://schemas.microsoft.com/office/drawing/2014/main" id="{4CC77340-1879-4E80-AA3F-AFBFA2129615}"/>
              </a:ext>
            </a:extLst>
          </p:cNvPr>
          <p:cNvPicPr>
            <a:picLocks noChangeAspect="1"/>
          </p:cNvPicPr>
          <p:nvPr/>
        </p:nvPicPr>
        <p:blipFill>
          <a:blip r:embed="rId4"/>
          <a:stretch>
            <a:fillRect/>
          </a:stretch>
        </p:blipFill>
        <p:spPr>
          <a:xfrm>
            <a:off x="2745512" y="3042459"/>
            <a:ext cx="1599774" cy="1097345"/>
          </a:xfrm>
          <a:prstGeom prst="rect">
            <a:avLst/>
          </a:prstGeom>
        </p:spPr>
      </p:pic>
      <p:pic>
        <p:nvPicPr>
          <p:cNvPr id="11" name="Picture 10">
            <a:extLst>
              <a:ext uri="{FF2B5EF4-FFF2-40B4-BE49-F238E27FC236}">
                <a16:creationId xmlns:a16="http://schemas.microsoft.com/office/drawing/2014/main" id="{DF701FF5-3B4D-426B-990F-A5517411EDF6}"/>
              </a:ext>
            </a:extLst>
          </p:cNvPr>
          <p:cNvPicPr>
            <a:picLocks noChangeAspect="1"/>
          </p:cNvPicPr>
          <p:nvPr/>
        </p:nvPicPr>
        <p:blipFill>
          <a:blip r:embed="rId5"/>
          <a:stretch>
            <a:fillRect/>
          </a:stretch>
        </p:blipFill>
        <p:spPr>
          <a:xfrm>
            <a:off x="4485759" y="2684009"/>
            <a:ext cx="2203111" cy="1698599"/>
          </a:xfrm>
          <a:prstGeom prst="rect">
            <a:avLst/>
          </a:prstGeom>
        </p:spPr>
      </p:pic>
      <p:graphicFrame>
        <p:nvGraphicFramePr>
          <p:cNvPr id="13" name="Diagram 12">
            <a:extLst>
              <a:ext uri="{FF2B5EF4-FFF2-40B4-BE49-F238E27FC236}">
                <a16:creationId xmlns:a16="http://schemas.microsoft.com/office/drawing/2014/main" id="{501FE059-2ADC-419C-9DB7-E149FBD14EB6}"/>
              </a:ext>
            </a:extLst>
          </p:cNvPr>
          <p:cNvGraphicFramePr/>
          <p:nvPr>
            <p:extLst>
              <p:ext uri="{D42A27DB-BD31-4B8C-83A1-F6EECF244321}">
                <p14:modId xmlns:p14="http://schemas.microsoft.com/office/powerpoint/2010/main" val="3879111898"/>
              </p:ext>
            </p:extLst>
          </p:nvPr>
        </p:nvGraphicFramePr>
        <p:xfrm>
          <a:off x="533675" y="2843893"/>
          <a:ext cx="2176325" cy="14566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Slide Number Placeholder 13">
            <a:extLst>
              <a:ext uri="{FF2B5EF4-FFF2-40B4-BE49-F238E27FC236}">
                <a16:creationId xmlns:a16="http://schemas.microsoft.com/office/drawing/2014/main" id="{6B624372-C82C-429B-B787-A23317B7357F}"/>
              </a:ext>
            </a:extLst>
          </p:cNvPr>
          <p:cNvSpPr>
            <a:spLocks noGrp="1"/>
          </p:cNvSpPr>
          <p:nvPr>
            <p:ph type="sldNum" idx="12"/>
          </p:nvPr>
        </p:nvSpPr>
        <p:spPr/>
        <p:txBody>
          <a:bodyPr/>
          <a:lstStyle/>
          <a:p>
            <a:fld id="{00000000-1234-1234-1234-123412341234}" type="slidenum">
              <a:rPr lang="en" smtClean="0"/>
              <a:pPr/>
              <a:t>3</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233775" y="976706"/>
            <a:ext cx="6390450" cy="429525"/>
          </a:xfrm>
          <a:prstGeom prst="rect">
            <a:avLst/>
          </a:prstGeom>
        </p:spPr>
        <p:txBody>
          <a:bodyPr spcFirstLastPara="1" wrap="square" lIns="68569" tIns="68569" rIns="68569" bIns="68569" anchor="t" anchorCtr="0">
            <a:noAutofit/>
          </a:bodyPr>
          <a:lstStyle/>
          <a:p>
            <a:r>
              <a:rPr lang="en" sz="1350" dirty="0"/>
              <a:t>Conclusion</a:t>
            </a:r>
            <a:endParaRPr sz="1350" dirty="0"/>
          </a:p>
        </p:txBody>
      </p:sp>
      <p:pic>
        <p:nvPicPr>
          <p:cNvPr id="2" name="Picture 1">
            <a:extLst>
              <a:ext uri="{FF2B5EF4-FFF2-40B4-BE49-F238E27FC236}">
                <a16:creationId xmlns:a16="http://schemas.microsoft.com/office/drawing/2014/main" id="{6ED9C49F-6E65-49F2-864F-4FC11E771794}"/>
              </a:ext>
            </a:extLst>
          </p:cNvPr>
          <p:cNvPicPr>
            <a:picLocks noChangeAspect="1"/>
          </p:cNvPicPr>
          <p:nvPr/>
        </p:nvPicPr>
        <p:blipFill>
          <a:blip r:embed="rId3"/>
          <a:stretch>
            <a:fillRect/>
          </a:stretch>
        </p:blipFill>
        <p:spPr>
          <a:xfrm>
            <a:off x="329790" y="1406231"/>
            <a:ext cx="1909510" cy="875192"/>
          </a:xfrm>
          <a:prstGeom prst="rect">
            <a:avLst/>
          </a:prstGeom>
        </p:spPr>
      </p:pic>
      <p:pic>
        <p:nvPicPr>
          <p:cNvPr id="4" name="Picture 3">
            <a:extLst>
              <a:ext uri="{FF2B5EF4-FFF2-40B4-BE49-F238E27FC236}">
                <a16:creationId xmlns:a16="http://schemas.microsoft.com/office/drawing/2014/main" id="{9D9BA51A-BE30-4D32-B32A-E61A2395D7B4}"/>
              </a:ext>
            </a:extLst>
          </p:cNvPr>
          <p:cNvPicPr>
            <a:picLocks noChangeAspect="1"/>
          </p:cNvPicPr>
          <p:nvPr/>
        </p:nvPicPr>
        <p:blipFill>
          <a:blip r:embed="rId4"/>
          <a:stretch>
            <a:fillRect/>
          </a:stretch>
        </p:blipFill>
        <p:spPr>
          <a:xfrm>
            <a:off x="4902596" y="1406231"/>
            <a:ext cx="1341308" cy="1518462"/>
          </a:xfrm>
          <a:prstGeom prst="rect">
            <a:avLst/>
          </a:prstGeom>
        </p:spPr>
      </p:pic>
      <p:grpSp>
        <p:nvGrpSpPr>
          <p:cNvPr id="13" name="Group 12">
            <a:extLst>
              <a:ext uri="{FF2B5EF4-FFF2-40B4-BE49-F238E27FC236}">
                <a16:creationId xmlns:a16="http://schemas.microsoft.com/office/drawing/2014/main" id="{86E81A38-A568-4D39-94C9-FAD613678BD4}"/>
              </a:ext>
            </a:extLst>
          </p:cNvPr>
          <p:cNvGrpSpPr/>
          <p:nvPr/>
        </p:nvGrpSpPr>
        <p:grpSpPr>
          <a:xfrm>
            <a:off x="2508613" y="1406232"/>
            <a:ext cx="2013662" cy="1814327"/>
            <a:chOff x="403725" y="0"/>
            <a:chExt cx="1291251" cy="2419103"/>
          </a:xfrm>
        </p:grpSpPr>
        <p:sp>
          <p:nvSpPr>
            <p:cNvPr id="14" name="Rectangle 13">
              <a:extLst>
                <a:ext uri="{FF2B5EF4-FFF2-40B4-BE49-F238E27FC236}">
                  <a16:creationId xmlns:a16="http://schemas.microsoft.com/office/drawing/2014/main" id="{726B5DB3-DCA7-45A0-A35A-C09B6A4F179F}"/>
                </a:ext>
              </a:extLst>
            </p:cNvPr>
            <p:cNvSpPr/>
            <p:nvPr/>
          </p:nvSpPr>
          <p:spPr>
            <a:xfrm>
              <a:off x="403725" y="0"/>
              <a:ext cx="1291251" cy="2419103"/>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5E99EC96-DA04-4753-9CC6-AB69B344BC54}"/>
                </a:ext>
              </a:extLst>
            </p:cNvPr>
            <p:cNvSpPr txBox="1"/>
            <p:nvPr/>
          </p:nvSpPr>
          <p:spPr>
            <a:xfrm>
              <a:off x="403725" y="0"/>
              <a:ext cx="1291251" cy="241910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36005" rIns="0" bIns="0" numCol="1" spcCol="1270" anchor="t" anchorCtr="0">
              <a:noAutofit/>
            </a:bodyPr>
            <a:lstStyle/>
            <a:p>
              <a:pPr defTabSz="466725">
                <a:lnSpc>
                  <a:spcPct val="90000"/>
                </a:lnSpc>
                <a:spcBef>
                  <a:spcPct val="0"/>
                </a:spcBef>
                <a:spcAft>
                  <a:spcPct val="35000"/>
                </a:spcAft>
              </a:pPr>
              <a:endParaRPr lang="en-US" sz="1050" kern="1200" dirty="0">
                <a:solidFill>
                  <a:schemeClr val="tx1"/>
                </a:solidFill>
              </a:endParaRPr>
            </a:p>
          </p:txBody>
        </p:sp>
      </p:grpSp>
      <p:sp>
        <p:nvSpPr>
          <p:cNvPr id="11" name="Rectangle: Rounded Corners 10">
            <a:extLst>
              <a:ext uri="{FF2B5EF4-FFF2-40B4-BE49-F238E27FC236}">
                <a16:creationId xmlns:a16="http://schemas.microsoft.com/office/drawing/2014/main" id="{F12E04F0-05B8-4BA2-8EAE-1EBD49D91ACA}"/>
              </a:ext>
            </a:extLst>
          </p:cNvPr>
          <p:cNvSpPr/>
          <p:nvPr/>
        </p:nvSpPr>
        <p:spPr>
          <a:xfrm>
            <a:off x="2389415" y="1406232"/>
            <a:ext cx="2079171" cy="7783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466725">
              <a:lnSpc>
                <a:spcPct val="90000"/>
              </a:lnSpc>
              <a:spcBef>
                <a:spcPct val="0"/>
              </a:spcBef>
              <a:spcAft>
                <a:spcPct val="35000"/>
              </a:spcAft>
            </a:pPr>
            <a:r>
              <a:rPr lang="en-US" sz="1050" kern="1200" dirty="0">
                <a:solidFill>
                  <a:schemeClr val="tx1"/>
                </a:solidFill>
              </a:rPr>
              <a:t>If an employee is working from home and they are happy with their work that’s a good sign for the employee.</a:t>
            </a:r>
          </a:p>
        </p:txBody>
      </p:sp>
      <p:sp>
        <p:nvSpPr>
          <p:cNvPr id="12" name="Rectangle: Rounded Corners 11">
            <a:extLst>
              <a:ext uri="{FF2B5EF4-FFF2-40B4-BE49-F238E27FC236}">
                <a16:creationId xmlns:a16="http://schemas.microsoft.com/office/drawing/2014/main" id="{7840289B-8CD9-47C2-8D5C-3251D3EAD745}"/>
              </a:ext>
            </a:extLst>
          </p:cNvPr>
          <p:cNvSpPr/>
          <p:nvPr/>
        </p:nvSpPr>
        <p:spPr>
          <a:xfrm>
            <a:off x="329789" y="2842170"/>
            <a:ext cx="3534639" cy="1131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50" dirty="0"/>
              <a:t>Employee satisfaction and engagement matters a lot to achieve a higher performance level. Of course if the employee is not happy then he/she will fail to give their 100% in their jobs which will impact on their performance. </a:t>
            </a:r>
          </a:p>
        </p:txBody>
      </p:sp>
      <p:sp>
        <p:nvSpPr>
          <p:cNvPr id="16" name="Slide Number Placeholder 15">
            <a:extLst>
              <a:ext uri="{FF2B5EF4-FFF2-40B4-BE49-F238E27FC236}">
                <a16:creationId xmlns:a16="http://schemas.microsoft.com/office/drawing/2014/main" id="{4CE89157-CBD8-47F8-AF46-AD5EA50B05B0}"/>
              </a:ext>
            </a:extLst>
          </p:cNvPr>
          <p:cNvSpPr>
            <a:spLocks noGrp="1"/>
          </p:cNvSpPr>
          <p:nvPr>
            <p:ph type="sldNum" idx="12"/>
          </p:nvPr>
        </p:nvSpPr>
        <p:spPr/>
        <p:txBody>
          <a:bodyPr/>
          <a:lstStyle/>
          <a:p>
            <a:fld id="{00000000-1234-1234-1234-123412341234}" type="slidenum">
              <a:rPr lang="en" smtClean="0"/>
              <a:pPr/>
              <a:t>4</a:t>
            </a:fld>
            <a:endParaRPr lang="en"/>
          </a:p>
        </p:txBody>
      </p:sp>
      <p:pic>
        <p:nvPicPr>
          <p:cNvPr id="25" name="Picture 24">
            <a:extLst>
              <a:ext uri="{FF2B5EF4-FFF2-40B4-BE49-F238E27FC236}">
                <a16:creationId xmlns:a16="http://schemas.microsoft.com/office/drawing/2014/main" id="{25C091BF-1C3D-4CD2-BA1C-AAB41291DAA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185071" y="3103645"/>
            <a:ext cx="2516028" cy="151846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669</Words>
  <Application>Microsoft Office PowerPoint</Application>
  <PresentationFormat>Custom</PresentationFormat>
  <Paragraphs>51</Paragraphs>
  <Slides>5</Slides>
  <Notes>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Summary</vt:lpstr>
      <vt:lpstr>Analysis</vt:lpstr>
      <vt:lpstr>Significant values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 MGMT5504 Data Analytics and Decision making KPI Analysis</dc:title>
  <cp:lastModifiedBy>Rishee Barthakur</cp:lastModifiedBy>
  <cp:revision>17</cp:revision>
  <dcterms:modified xsi:type="dcterms:W3CDTF">2021-08-08T04:57:35Z</dcterms:modified>
</cp:coreProperties>
</file>